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embeddedFontLst>
    <p:embeddedFont>
      <p:font typeface="Pretendard" panose="02000503000000020004" pitchFamily="50" charset="-127"/>
      <p:regular r:id="rId15"/>
      <p:bold r:id="rId16"/>
    </p:embeddedFont>
    <p:embeddedFont>
      <p:font typeface="Pretendard Black" panose="02000A03000000020004" pitchFamily="50" charset="-127"/>
      <p:bold r:id="rId17"/>
    </p:embeddedFont>
    <p:embeddedFont>
      <p:font typeface="Pretendard ExtraBold" panose="02000903000000020004" pitchFamily="50" charset="-127"/>
      <p:bold r:id="rId18"/>
    </p:embeddedFont>
    <p:embeddedFont>
      <p:font typeface="Pretendard Medium" panose="02000603000000020004" pitchFamily="50" charset="-127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Jetbrains Mono" panose="02000009000000000000" pitchFamily="49" charset="0"/>
      <p:regular r:id="rId26"/>
      <p:bold r:id="rId27"/>
      <p:italic r:id="rId28"/>
      <p:boldItalic r:id="rId29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hyperlink" Target="https://youtu.be/JlRe984xFR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(2)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파이썬 기본 자료형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866EF90-862C-4350-7E07-A146B1045513}"/>
              </a:ext>
            </a:extLst>
          </p:cNvPr>
          <p:cNvGrpSpPr/>
          <p:nvPr/>
        </p:nvGrpSpPr>
        <p:grpSpPr>
          <a:xfrm>
            <a:off x="411191" y="3061767"/>
            <a:ext cx="11369615" cy="2054450"/>
            <a:chOff x="411191" y="1183426"/>
            <a:chExt cx="11369615" cy="205445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AA0A9-3CEC-50E7-33EE-2B6F2A0D627A}"/>
                </a:ext>
              </a:extLst>
            </p:cNvPr>
            <p:cNvSpPr/>
            <p:nvPr/>
          </p:nvSpPr>
          <p:spPr>
            <a:xfrm>
              <a:off x="411191" y="1183426"/>
              <a:ext cx="11369615" cy="205445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CC6DA5-1043-2017-374B-5D009F674730}"/>
                </a:ext>
              </a:extLst>
            </p:cNvPr>
            <p:cNvSpPr txBox="1"/>
            <p:nvPr/>
          </p:nvSpPr>
          <p:spPr>
            <a:xfrm>
              <a:off x="547141" y="1388306"/>
              <a:ext cx="11077731" cy="16312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{"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id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20231472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name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 err="1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"}</a:t>
              </a:r>
              <a:endParaRPr lang="ko-KR" altLang="en-US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dirty="0">
                  <a:solidFill>
                    <a:srgbClr val="C3E88D"/>
                  </a:solidFill>
                  <a:latin typeface="Jetbrains Mono" panose="02000009000000000000" pitchFamily="49" charset="0"/>
                </a:rPr>
                <a:t>birthday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 =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 20040522</a:t>
              </a:r>
              <a:b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</a:br>
              <a:endParaRPr lang="en-US" altLang="ko-KR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)</a:t>
              </a:r>
            </a:p>
            <a:p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{'id': 20231472, 'name': '</a:t>
              </a:r>
              <a:r>
                <a:rPr lang="ko-KR" altLang="en-US" sz="2000" b="0" dirty="0" err="1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', 'depart': '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', 'birthday’: 20040522}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3CF331A-3253-676C-9DC4-02FFD2CB6121}"/>
              </a:ext>
            </a:extLst>
          </p:cNvPr>
          <p:cNvSpPr txBox="1"/>
          <p:nvPr/>
        </p:nvSpPr>
        <p:spPr>
          <a:xfrm>
            <a:off x="411190" y="2029783"/>
            <a:ext cx="113696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딕셔너리는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키를 이용하여 값을 추가할 수도 있다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32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1834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866EF90-862C-4350-7E07-A146B1045513}"/>
              </a:ext>
            </a:extLst>
          </p:cNvPr>
          <p:cNvGrpSpPr/>
          <p:nvPr/>
        </p:nvGrpSpPr>
        <p:grpSpPr>
          <a:xfrm>
            <a:off x="411191" y="3061766"/>
            <a:ext cx="11369615" cy="2357177"/>
            <a:chOff x="411191" y="1183425"/>
            <a:chExt cx="11369615" cy="235717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AA0A9-3CEC-50E7-33EE-2B6F2A0D627A}"/>
                </a:ext>
              </a:extLst>
            </p:cNvPr>
            <p:cNvSpPr/>
            <p:nvPr/>
          </p:nvSpPr>
          <p:spPr>
            <a:xfrm>
              <a:off x="411191" y="1183425"/>
              <a:ext cx="11369615" cy="235717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CC6DA5-1043-2017-374B-5D009F674730}"/>
                </a:ext>
              </a:extLst>
            </p:cNvPr>
            <p:cNvSpPr txBox="1"/>
            <p:nvPr/>
          </p:nvSpPr>
          <p:spPr>
            <a:xfrm>
              <a:off x="547141" y="1388306"/>
              <a:ext cx="11077731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{"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id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20231472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name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 err="1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"}</a:t>
              </a:r>
              <a:endParaRPr lang="ko-KR" altLang="en-US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dirty="0">
                  <a:solidFill>
                    <a:srgbClr val="C3E88D"/>
                  </a:solidFill>
                  <a:latin typeface="Jetbrains Mono" panose="02000009000000000000" pitchFamily="49" charset="0"/>
                </a:rPr>
                <a:t>birthday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 =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 20040522</a:t>
              </a:r>
              <a:b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</a:br>
              <a:r>
                <a:rPr lang="en-US" altLang="ko-KR" sz="2000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del</a:t>
              </a:r>
              <a:r>
                <a:rPr lang="en-US" altLang="ko-KR" sz="2000" i="1" dirty="0">
                  <a:solidFill>
                    <a:srgbClr val="EEFFFF"/>
                  </a:solidFill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[“</a:t>
              </a:r>
              <a:r>
                <a:rPr lang="en-US" altLang="ko-KR" sz="2000" dirty="0">
                  <a:solidFill>
                    <a:srgbClr val="C3E88D"/>
                  </a:solidFill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</a:t>
              </a:r>
              <a:endParaRPr lang="en-US" altLang="ko-KR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endParaRPr lang="en-US" altLang="ko-KR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)</a:t>
              </a:r>
            </a:p>
            <a:p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{'id': 20231472, 'name': '</a:t>
              </a:r>
              <a:r>
                <a:rPr lang="ko-KR" altLang="en-US" sz="2000" b="0" dirty="0" err="1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', 'birthday': 20040522}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3CF331A-3253-676C-9DC4-02FFD2CB6121}"/>
              </a:ext>
            </a:extLst>
          </p:cNvPr>
          <p:cNvSpPr txBox="1"/>
          <p:nvPr/>
        </p:nvSpPr>
        <p:spPr>
          <a:xfrm>
            <a:off x="411190" y="2029783"/>
            <a:ext cx="113696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딕셔너리는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del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키워드와 키를 이용해 요소를 삭제할 수 있다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32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4435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866EF90-862C-4350-7E07-A146B1045513}"/>
              </a:ext>
            </a:extLst>
          </p:cNvPr>
          <p:cNvGrpSpPr/>
          <p:nvPr/>
        </p:nvGrpSpPr>
        <p:grpSpPr>
          <a:xfrm>
            <a:off x="411191" y="3061766"/>
            <a:ext cx="11369615" cy="2357177"/>
            <a:chOff x="411191" y="1183425"/>
            <a:chExt cx="11369615" cy="235717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AA0A9-3CEC-50E7-33EE-2B6F2A0D627A}"/>
                </a:ext>
              </a:extLst>
            </p:cNvPr>
            <p:cNvSpPr/>
            <p:nvPr/>
          </p:nvSpPr>
          <p:spPr>
            <a:xfrm>
              <a:off x="411191" y="1183425"/>
              <a:ext cx="11369615" cy="2357177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CC6DA5-1043-2017-374B-5D009F674730}"/>
                </a:ext>
              </a:extLst>
            </p:cNvPr>
            <p:cNvSpPr txBox="1"/>
            <p:nvPr/>
          </p:nvSpPr>
          <p:spPr>
            <a:xfrm>
              <a:off x="547141" y="1388306"/>
              <a:ext cx="11077731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{"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id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20231472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name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 err="1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"}</a:t>
              </a:r>
              <a:endParaRPr lang="ko-KR" altLang="en-US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dirty="0">
                  <a:solidFill>
                    <a:srgbClr val="C3E88D"/>
                  </a:solidFill>
                  <a:latin typeface="Jetbrains Mono" panose="02000009000000000000" pitchFamily="49" charset="0"/>
                </a:rPr>
                <a:t>birthday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 =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 20040522</a:t>
              </a:r>
              <a:b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</a:br>
              <a:r>
                <a:rPr lang="en-US" altLang="ko-KR" sz="2000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del</a:t>
              </a:r>
              <a:r>
                <a:rPr lang="en-US" altLang="ko-KR" sz="2000" i="1" dirty="0">
                  <a:solidFill>
                    <a:srgbClr val="EEFFFF"/>
                  </a:solidFill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[“</a:t>
              </a:r>
              <a:r>
                <a:rPr lang="en-US" altLang="ko-KR" sz="2000" dirty="0">
                  <a:solidFill>
                    <a:srgbClr val="C3E88D"/>
                  </a:solidFill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</a:t>
              </a:r>
              <a:endParaRPr lang="en-US" altLang="ko-KR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endParaRPr lang="en-US" altLang="ko-KR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)</a:t>
              </a:r>
            </a:p>
            <a:p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{'id': 20231472, 'name': '</a:t>
              </a:r>
              <a:r>
                <a:rPr lang="ko-KR" altLang="en-US" sz="2000" b="0" dirty="0" err="1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', 'birthday': 20040522}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3CF331A-3253-676C-9DC4-02FFD2CB6121}"/>
              </a:ext>
            </a:extLst>
          </p:cNvPr>
          <p:cNvSpPr txBox="1"/>
          <p:nvPr/>
        </p:nvSpPr>
        <p:spPr>
          <a:xfrm>
            <a:off x="411190" y="2029783"/>
            <a:ext cx="113696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딕셔너리는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del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키워드와 키를 이용해 요소를 삭제할 수 있다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32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2315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D4C3E72-DED4-9504-583B-135562248EE2}"/>
              </a:ext>
            </a:extLst>
          </p:cNvPr>
          <p:cNvSpPr txBox="1"/>
          <p:nvPr/>
        </p:nvSpPr>
        <p:spPr>
          <a:xfrm>
            <a:off x="408306" y="1341418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여행 장소 관리 프로그램</a:t>
            </a:r>
            <a:r>
              <a:rPr lang="ko-Kore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만들기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pic>
        <p:nvPicPr>
          <p:cNvPr id="1026" name="Picture 2">
            <a:hlinkClick r:id="rId4"/>
            <a:extLst>
              <a:ext uri="{FF2B5EF4-FFF2-40B4-BE49-F238E27FC236}">
                <a16:creationId xmlns:a16="http://schemas.microsoft.com/office/drawing/2014/main" id="{7C9E074A-96F1-5C81-0B73-118BEDB58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7619" y="2157880"/>
            <a:ext cx="6836762" cy="384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755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1466256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561646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리스트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(list)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1593706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튜플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(tuple)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04095B9A-CEE8-FDFF-2F8E-F7042AF4FD18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9131084-9E42-192A-DB7D-F8741AB3A8D2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DDA140-B4F2-7101-A2B4-90A845903956}"/>
                </a:ext>
              </a:extLst>
            </p:cNvPr>
            <p:cNvSpPr txBox="1"/>
            <p:nvPr/>
          </p:nvSpPr>
          <p:spPr>
            <a:xfrm>
              <a:off x="746431" y="4982791"/>
              <a:ext cx="191590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딕셔너리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</a:t>
              </a:r>
              <a:r>
                <a:rPr lang="en-US" altLang="ko-KR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dict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82A5934-ECE0-3EFC-0BF4-6E3A2A15BC88}"/>
              </a:ext>
            </a:extLst>
          </p:cNvPr>
          <p:cNvGrpSpPr/>
          <p:nvPr/>
        </p:nvGrpSpPr>
        <p:grpSpPr>
          <a:xfrm>
            <a:off x="561701" y="4851204"/>
            <a:ext cx="11068593" cy="828540"/>
            <a:chOff x="561704" y="4646111"/>
            <a:chExt cx="11068593" cy="140299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61301DD-E3A2-17B9-E355-CF56BE038852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F3EDD5C-7BBA-0283-0EBA-F0054B4E64F8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필수 과제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리스트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(list)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89CE309-D186-1332-2670-B8D20C4CE34A}"/>
              </a:ext>
            </a:extLst>
          </p:cNvPr>
          <p:cNvSpPr txBox="1"/>
          <p:nvPr/>
        </p:nvSpPr>
        <p:spPr>
          <a:xfrm>
            <a:off x="408306" y="17694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리스트 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(list)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란</a:t>
            </a:r>
            <a:endParaRPr lang="en" altLang="ko-KR" sz="3600" b="1" dirty="0">
              <a:effectLst/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D4051-BC28-6DBF-4B72-ED9C4513E979}"/>
              </a:ext>
            </a:extLst>
          </p:cNvPr>
          <p:cNvSpPr txBox="1"/>
          <p:nvPr/>
        </p:nvSpPr>
        <p:spPr>
          <a:xfrm>
            <a:off x="408305" y="2485741"/>
            <a:ext cx="11375388" cy="2798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‘리스트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(list)’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여러 자료를 하나의 변수에 저장하는 컬렉션 자료형이다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만들 때는 대괄호로 감싸주고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안에 들어가는 원소는 쉼표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 , 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통해 구분한다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내부의 요소들은 다양한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type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들어올 수 있고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다른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도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 포함될 수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문자열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(string)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처럼 인덱스로 요소에 접근이 가능하다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in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이라는 키워드를 통해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리스트에 해당 요소가 존재하는지 판단할 수도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6583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리스트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(list)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89CE309-D186-1332-2670-B8D20C4CE34A}"/>
              </a:ext>
            </a:extLst>
          </p:cNvPr>
          <p:cNvSpPr txBox="1"/>
          <p:nvPr/>
        </p:nvSpPr>
        <p:spPr>
          <a:xfrm>
            <a:off x="408306" y="1215468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리스트 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(list)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의 주요 메소드</a:t>
            </a:r>
            <a:endParaRPr lang="en" altLang="ko-KR" sz="3600" b="1" dirty="0">
              <a:effectLst/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90E3554C-FFCE-578B-96C3-C4C88F935F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784422"/>
              </p:ext>
            </p:extLst>
          </p:nvPr>
        </p:nvGraphicFramePr>
        <p:xfrm>
          <a:off x="375178" y="2275088"/>
          <a:ext cx="11408516" cy="333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2225">
                  <a:extLst>
                    <a:ext uri="{9D8B030D-6E8A-4147-A177-3AD203B41FA5}">
                      <a16:colId xmlns:a16="http://schemas.microsoft.com/office/drawing/2014/main" val="2348761790"/>
                    </a:ext>
                  </a:extLst>
                </a:gridCol>
                <a:gridCol w="7826291">
                  <a:extLst>
                    <a:ext uri="{9D8B030D-6E8A-4147-A177-3AD203B41FA5}">
                      <a16:colId xmlns:a16="http://schemas.microsoft.com/office/drawing/2014/main" val="3567218469"/>
                    </a:ext>
                  </a:extLst>
                </a:gridCol>
              </a:tblGrid>
              <a:tr h="667936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메소드 함수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설명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45296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append($[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List 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뒤에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를 추가한다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040683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insert($[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위치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], 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List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의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위치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에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를 추가한다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554466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extend($[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또 다른 리스트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List 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뒤에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또 다른 리스트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의 모든 요소를 추가한다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650143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remove($[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List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에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요소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를 삭제한다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470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9646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튜플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(tuple)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89CE309-D186-1332-2670-B8D20C4CE34A}"/>
              </a:ext>
            </a:extLst>
          </p:cNvPr>
          <p:cNvSpPr txBox="1"/>
          <p:nvPr/>
        </p:nvSpPr>
        <p:spPr>
          <a:xfrm>
            <a:off x="408306" y="17694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튜플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(tuple)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이란</a:t>
            </a:r>
            <a:endParaRPr lang="en" altLang="ko-KR" sz="3600" b="1" dirty="0">
              <a:effectLst/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D4051-BC28-6DBF-4B72-ED9C4513E979}"/>
              </a:ext>
            </a:extLst>
          </p:cNvPr>
          <p:cNvSpPr txBox="1"/>
          <p:nvPr/>
        </p:nvSpPr>
        <p:spPr>
          <a:xfrm>
            <a:off x="408305" y="2485741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튜블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(tuple)’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은 본질적으로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매우 유사하지만 </a:t>
            </a:r>
            <a:r>
              <a:rPr lang="ko-KR" altLang="en-US" sz="2400" dirty="0">
                <a:solidFill>
                  <a:srgbClr val="C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요소가 변경 불가능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한 선형 자료구조이다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tuple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요소는 어떤 타입도 가능하다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새로운 요소를 추가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삭제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및 수정 하는 것은 제한된다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또한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list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구분하기 위해 소괄호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표기한다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369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튜플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(tuple)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E6B10405-00CA-47CA-3766-61B145BA05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626065"/>
              </p:ext>
            </p:extLst>
          </p:nvPr>
        </p:nvGraphicFramePr>
        <p:xfrm>
          <a:off x="375178" y="2275088"/>
          <a:ext cx="11408516" cy="333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2225">
                  <a:extLst>
                    <a:ext uri="{9D8B030D-6E8A-4147-A177-3AD203B41FA5}">
                      <a16:colId xmlns:a16="http://schemas.microsoft.com/office/drawing/2014/main" val="2348761790"/>
                    </a:ext>
                  </a:extLst>
                </a:gridCol>
                <a:gridCol w="7826291">
                  <a:extLst>
                    <a:ext uri="{9D8B030D-6E8A-4147-A177-3AD203B41FA5}">
                      <a16:colId xmlns:a16="http://schemas.microsoft.com/office/drawing/2014/main" val="3567218469"/>
                    </a:ext>
                  </a:extLst>
                </a:gridCol>
              </a:tblGrid>
              <a:tr h="667936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함수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설명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45296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max($[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 중에서 가장 큰 값을 반환하는 함수이다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040683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min($[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 중에서 가장 작은 값을 반환하는 함수이다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554466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sum($[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숫자로 이루어진 시퀀스의 모든 요소들의 합을 반환하는 함수이다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650143"/>
                  </a:ext>
                </a:extLst>
              </a:tr>
              <a:tr h="667936">
                <a:tc>
                  <a:txBody>
                    <a:bodyPr/>
                    <a:lstStyle/>
                    <a:p>
                      <a:pPr algn="l"/>
                      <a:r>
                        <a:rPr lang="en-US" altLang="ko-KR" b="0" i="0" dirty="0" err="1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len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($[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])</a:t>
                      </a:r>
                      <a:endParaRPr lang="ko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시퀀스의 모든 요소 개수를 반환하는 함수이다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47048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09DC587-9BD5-9D9F-1BE5-4B3939A9D9A5}"/>
              </a:ext>
            </a:extLst>
          </p:cNvPr>
          <p:cNvSpPr txBox="1"/>
          <p:nvPr/>
        </p:nvSpPr>
        <p:spPr>
          <a:xfrm>
            <a:off x="408306" y="1215468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시퀀스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(Sequence)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에서의 유용한 함수들</a:t>
            </a:r>
            <a:endParaRPr lang="en" altLang="ko-KR" sz="3600" b="1" dirty="0">
              <a:effectLst/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33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89CE309-D186-1332-2670-B8D20C4CE34A}"/>
              </a:ext>
            </a:extLst>
          </p:cNvPr>
          <p:cNvSpPr txBox="1"/>
          <p:nvPr/>
        </p:nvSpPr>
        <p:spPr>
          <a:xfrm>
            <a:off x="408306" y="17694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딕셔너리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(</a:t>
            </a:r>
            <a:r>
              <a:rPr lang="en-US" altLang="ko-KR" sz="3600" b="1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dict</a:t>
            </a:r>
            <a:r>
              <a:rPr lang="en-US" altLang="ko-KR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)</a:t>
            </a:r>
            <a:r>
              <a:rPr lang="ko-KR" altLang="en-US" sz="3600" b="1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란</a:t>
            </a:r>
            <a:endParaRPr lang="en-US" altLang="ko-KR" sz="3600" b="1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D4051-BC28-6DBF-4B72-ED9C4513E979}"/>
              </a:ext>
            </a:extLst>
          </p:cNvPr>
          <p:cNvSpPr txBox="1"/>
          <p:nvPr/>
        </p:nvSpPr>
        <p:spPr>
          <a:xfrm>
            <a:off x="408305" y="2485741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(dictionary)’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단어의 의미대로 영어사전과 같은 구조라고 생각할 수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영어사전의 구조는 단어와 뜻으로 이루어져 있고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쌍이 하나로 묶이는 구조이다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마찬가지로 이 자료구조 역시 중괄호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({ })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이용하여 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(Key)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값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(value)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요소로 가진다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그리고 키와 값은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(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콜론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으로 구분된다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1206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1DB47770-5366-C1A7-00FE-DA3375449E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72898"/>
              </p:ext>
            </p:extLst>
          </p:nvPr>
        </p:nvGraphicFramePr>
        <p:xfrm>
          <a:off x="287999" y="2003045"/>
          <a:ext cx="4172764" cy="2851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6382">
                  <a:extLst>
                    <a:ext uri="{9D8B030D-6E8A-4147-A177-3AD203B41FA5}">
                      <a16:colId xmlns:a16="http://schemas.microsoft.com/office/drawing/2014/main" val="2348761790"/>
                    </a:ext>
                  </a:extLst>
                </a:gridCol>
                <a:gridCol w="2086382">
                  <a:extLst>
                    <a:ext uri="{9D8B030D-6E8A-4147-A177-3AD203B41FA5}">
                      <a16:colId xmlns:a16="http://schemas.microsoft.com/office/drawing/2014/main" val="3567218469"/>
                    </a:ext>
                  </a:extLst>
                </a:gridCol>
              </a:tblGrid>
              <a:tr h="570382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키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(key)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값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(value)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45296"/>
                  </a:ext>
                </a:extLst>
              </a:tr>
              <a:tr h="570382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Spring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봄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040683"/>
                  </a:ext>
                </a:extLst>
              </a:tr>
              <a:tr h="570382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Summer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여름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554466"/>
                  </a:ext>
                </a:extLst>
              </a:tr>
              <a:tr h="570382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Autumn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가을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650143"/>
                  </a:ext>
                </a:extLst>
              </a:tr>
              <a:tr h="570382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Winter</a:t>
                      </a:r>
                      <a:endParaRPr lang="ko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겨울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470484"/>
                  </a:ext>
                </a:extLst>
              </a:tr>
            </a:tbl>
          </a:graphicData>
        </a:graphic>
      </p:graphicFrame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E96ADD23-8E6A-77E8-0358-7A7112F52C7D}"/>
              </a:ext>
            </a:extLst>
          </p:cNvPr>
          <p:cNvSpPr/>
          <p:nvPr/>
        </p:nvSpPr>
        <p:spPr>
          <a:xfrm>
            <a:off x="4857901" y="3186684"/>
            <a:ext cx="2166078" cy="484632"/>
          </a:xfrm>
          <a:prstGeom prst="righ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272E0F9-325F-E585-1DD3-338866B5A9EF}"/>
              </a:ext>
            </a:extLst>
          </p:cNvPr>
          <p:cNvGrpSpPr/>
          <p:nvPr/>
        </p:nvGrpSpPr>
        <p:grpSpPr>
          <a:xfrm>
            <a:off x="7421117" y="1992893"/>
            <a:ext cx="4482883" cy="2862062"/>
            <a:chOff x="7421117" y="1992893"/>
            <a:chExt cx="4482883" cy="286206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AA0A9-3CEC-50E7-33EE-2B6F2A0D627A}"/>
                </a:ext>
              </a:extLst>
            </p:cNvPr>
            <p:cNvSpPr/>
            <p:nvPr/>
          </p:nvSpPr>
          <p:spPr>
            <a:xfrm>
              <a:off x="7421117" y="1992893"/>
              <a:ext cx="4482883" cy="2862062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B6645E-0158-C66D-2705-4038AC8A5140}"/>
                </a:ext>
              </a:extLst>
            </p:cNvPr>
            <p:cNvSpPr txBox="1"/>
            <p:nvPr/>
          </p:nvSpPr>
          <p:spPr>
            <a:xfrm>
              <a:off x="8058200" y="2597521"/>
              <a:ext cx="3202273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season 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{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Spring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봄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ko-KR" altLang="en-US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Summer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여름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ko-KR" altLang="en-US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Autumn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가을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ko-KR" altLang="en-US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Winter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겨울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}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9120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딕셔너리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dict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866EF90-862C-4350-7E07-A146B1045513}"/>
              </a:ext>
            </a:extLst>
          </p:cNvPr>
          <p:cNvGrpSpPr/>
          <p:nvPr/>
        </p:nvGrpSpPr>
        <p:grpSpPr>
          <a:xfrm>
            <a:off x="411191" y="3061767"/>
            <a:ext cx="11369615" cy="2054450"/>
            <a:chOff x="411191" y="1183426"/>
            <a:chExt cx="11369615" cy="205445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69AA0A9-3CEC-50E7-33EE-2B6F2A0D627A}"/>
                </a:ext>
              </a:extLst>
            </p:cNvPr>
            <p:cNvSpPr/>
            <p:nvPr/>
          </p:nvSpPr>
          <p:spPr>
            <a:xfrm>
              <a:off x="411191" y="1183426"/>
              <a:ext cx="11369615" cy="205445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6CC6DA5-1043-2017-374B-5D009F674730}"/>
                </a:ext>
              </a:extLst>
            </p:cNvPr>
            <p:cNvSpPr txBox="1"/>
            <p:nvPr/>
          </p:nvSpPr>
          <p:spPr>
            <a:xfrm>
              <a:off x="547141" y="1388306"/>
              <a:ext cx="11077731" cy="16312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{"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id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20231472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name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 err="1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",</a:t>
              </a:r>
              <a: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":</a:t>
              </a:r>
              <a:r>
                <a:rPr lang="en-US" altLang="ko-KR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ko-KR" altLang="en-US" sz="2000" b="0" dirty="0">
                  <a:solidFill>
                    <a:srgbClr val="C3E88D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"}</a:t>
              </a:r>
              <a:endParaRPr lang="ko-KR" altLang="en-US" sz="2000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br>
                <a:rPr lang="ko-KR" altLang="en-US" sz="2000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</a:br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id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"])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20231472</a:t>
              </a:r>
            </a:p>
            <a:p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name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"])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</a:t>
              </a:r>
              <a:r>
                <a:rPr lang="ko-KR" altLang="en-US" sz="2000" b="0" dirty="0" err="1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송기태</a:t>
              </a:r>
              <a:endParaRPr lang="en-US" altLang="ko-KR" sz="2000" b="0" dirty="0">
                <a:solidFill>
                  <a:srgbClr val="C00000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en-US" altLang="ko-KR" sz="2000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sz="2000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std_info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["</a:t>
              </a:r>
              <a:r>
                <a:rPr lang="en-US" altLang="ko-KR" sz="2000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depart</a:t>
              </a:r>
              <a:r>
                <a:rPr lang="en-US" altLang="ko-KR" sz="2000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"]) 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#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출력 결과</a:t>
              </a:r>
              <a:r>
                <a:rPr lang="en-US" altLang="ko-KR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: </a:t>
              </a:r>
              <a:r>
                <a:rPr lang="ko-KR" altLang="en-US" sz="2000" b="0" dirty="0">
                  <a:solidFill>
                    <a:srgbClr val="C00000"/>
                  </a:solidFill>
                  <a:effectLst/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컴퓨터학부</a:t>
              </a:r>
              <a:endParaRPr lang="en-US" altLang="ko-KR" sz="2000" b="0" dirty="0">
                <a:solidFill>
                  <a:srgbClr val="C00000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3CF331A-3253-676C-9DC4-02FFD2CB6121}"/>
              </a:ext>
            </a:extLst>
          </p:cNvPr>
          <p:cNvSpPr txBox="1"/>
          <p:nvPr/>
        </p:nvSpPr>
        <p:spPr>
          <a:xfrm>
            <a:off x="411190" y="2029783"/>
            <a:ext cx="113696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 err="1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딕셔너리는</a:t>
            </a:r>
            <a:r>
              <a:rPr lang="ko-KR" altLang="en-US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키를 이용하여 값을 구하는데 주로 사용한다</a:t>
            </a:r>
            <a:r>
              <a:rPr lang="en-US" altLang="ko-KR" sz="32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32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1736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6973</TotalTime>
  <Words>768</Words>
  <Application>Microsoft Office PowerPoint</Application>
  <PresentationFormat>와이드스크린</PresentationFormat>
  <Paragraphs>106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Pretendard ExtraBold</vt:lpstr>
      <vt:lpstr>Calibri</vt:lpstr>
      <vt:lpstr>Arial</vt:lpstr>
      <vt:lpstr>Pretendard Black</vt:lpstr>
      <vt:lpstr>Pretendard</vt:lpstr>
      <vt:lpstr>Calibri Light</vt:lpstr>
      <vt:lpstr>Jetbrains Mono</vt:lpstr>
      <vt:lpstr>Pretendard Medium</vt:lpstr>
      <vt:lpstr>Office 테마</vt:lpstr>
      <vt:lpstr>(2) 파이썬 기본 자료형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47</cp:revision>
  <dcterms:created xsi:type="dcterms:W3CDTF">2023-07-12T08:16:29Z</dcterms:created>
  <dcterms:modified xsi:type="dcterms:W3CDTF">2023-08-08T14:14:29Z</dcterms:modified>
</cp:coreProperties>
</file>

<file path=docProps/thumbnail.jpeg>
</file>